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99" r:id="rId3"/>
    <p:sldId id="344" r:id="rId4"/>
    <p:sldId id="333" r:id="rId5"/>
    <p:sldId id="346" r:id="rId6"/>
    <p:sldId id="345" r:id="rId7"/>
    <p:sldId id="329" r:id="rId8"/>
    <p:sldId id="348" r:id="rId9"/>
    <p:sldId id="349" r:id="rId10"/>
    <p:sldId id="350" r:id="rId11"/>
    <p:sldId id="351" r:id="rId12"/>
    <p:sldId id="352" r:id="rId13"/>
    <p:sldId id="353" r:id="rId14"/>
    <p:sldId id="354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Cambria" panose="02040503050406030204" pitchFamily="18" charset="0"/>
      <p:regular r:id="rId23"/>
      <p:bold r:id="rId24"/>
      <p:italic r:id="rId25"/>
      <p:boldItalic r:id="rId26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31.10.2020.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1ec74b93-0475-4c6f-9d58-e323047cac44/" TargetMode="External"/><Relationship Id="rId5" Type="http://schemas.openxmlformats.org/officeDocument/2006/relationships/image" Target="../media/image20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1ec74b93-0475-4c6f-9d58-e323047cac44/assets/audio/05__unit_02_lesson_3_-_space_home_-_interview_with_an_astroanut_1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636/814/948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My place,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place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3429000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Space</a:t>
            </a:r>
            <a:r>
              <a:rPr lang="hr-HR" sz="4400" dirty="0">
                <a:ea typeface="Cambria" panose="02040503050406030204" pitchFamily="18" charset="0"/>
              </a:rPr>
              <a:t> home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4EBB004-BAD1-455E-98B0-C7C3F293F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9" y="-1988"/>
            <a:ext cx="5135448" cy="685651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6104EBF-CDA4-4464-B12A-7878BDAA7A40}"/>
              </a:ext>
            </a:extLst>
          </p:cNvPr>
          <p:cNvSpPr txBox="1">
            <a:spLocks/>
          </p:cNvSpPr>
          <p:nvPr/>
        </p:nvSpPr>
        <p:spPr>
          <a:xfrm>
            <a:off x="5310283" y="117543"/>
            <a:ext cx="6706882" cy="785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wrong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Ispravi netočne rečenice.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D10B413-31F1-457A-B79D-558592331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990" y="903199"/>
            <a:ext cx="6313468" cy="32357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DBD9247-EF61-4BA8-A611-4C2859CC5B4C}"/>
              </a:ext>
            </a:extLst>
          </p:cNvPr>
          <p:cNvSpPr txBox="1">
            <a:spLocks/>
          </p:cNvSpPr>
          <p:nvPr/>
        </p:nvSpPr>
        <p:spPr>
          <a:xfrm>
            <a:off x="5310283" y="4417763"/>
            <a:ext cx="6706882" cy="5727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 The astronauts on the ISS mustn't have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showers.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They don't have to cook.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They leave the station and take spacewalks.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4 They have problems with their bones and muscles.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5 There are three astronauts on the station.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6 They get homesick.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10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" y="12308"/>
            <a:ext cx="5130605" cy="686241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277" y="3976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23.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0" y="515550"/>
            <a:ext cx="6919614" cy="61488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7271297" y="440979"/>
            <a:ext cx="4744433" cy="6148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Dana’s dad is an astronaut. He’s away on a mission. He left a funny note for her.</a:t>
            </a:r>
            <a:r>
              <a:rPr lang="hr-HR" sz="2000" b="1" dirty="0"/>
              <a:t> </a:t>
            </a:r>
            <a:r>
              <a:rPr lang="en-US" sz="2000" b="1" dirty="0"/>
              <a:t>He used emoticons instead of some words.</a:t>
            </a:r>
            <a:r>
              <a:rPr lang="hr-HR" sz="2000" b="1" dirty="0"/>
              <a:t> </a:t>
            </a:r>
            <a:r>
              <a:rPr lang="en-US" sz="2000" b="1" dirty="0"/>
              <a:t>Read it and make sentences about Dana.</a:t>
            </a:r>
            <a:br>
              <a:rPr lang="hr-HR" sz="2000" b="1" dirty="0"/>
            </a:br>
            <a:r>
              <a:rPr lang="hr-HR" sz="2000" i="1" dirty="0" err="1"/>
              <a:t>Danin</a:t>
            </a:r>
            <a:r>
              <a:rPr lang="hr-HR" sz="2000" i="1" dirty="0"/>
              <a:t> tata je </a:t>
            </a:r>
            <a:r>
              <a:rPr lang="hr-HR" sz="2000" i="1" dirty="0" err="1"/>
              <a:t>astrounaut</a:t>
            </a:r>
            <a:r>
              <a:rPr lang="hr-HR" sz="2000" i="1" dirty="0"/>
              <a:t> i često je na misija. Ostavio je Dani poruku u kojoj je umjesto pojedinih izraza koristio </a:t>
            </a:r>
            <a:r>
              <a:rPr lang="hr-HR" sz="2000" i="1" dirty="0" err="1"/>
              <a:t>emotikone</a:t>
            </a:r>
            <a:r>
              <a:rPr lang="hr-HR" sz="2000" i="1" dirty="0"/>
              <a:t>. Pročitaj poruku i zapiši rečenice.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40DE13-DDC2-43CD-8274-D3A2C717BD72}"/>
              </a:ext>
            </a:extLst>
          </p:cNvPr>
          <p:cNvSpPr txBox="1">
            <a:spLocks/>
          </p:cNvSpPr>
          <p:nvPr/>
        </p:nvSpPr>
        <p:spPr>
          <a:xfrm>
            <a:off x="221454" y="5229973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Dana </a:t>
            </a:r>
            <a:r>
              <a:rPr lang="hr-HR" sz="2200" i="1" dirty="0" err="1">
                <a:solidFill>
                  <a:srgbClr val="FF0000"/>
                </a:solidFill>
              </a:rPr>
              <a:t>doesn’t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go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shopping</a:t>
            </a:r>
            <a:r>
              <a:rPr lang="hr-HR" sz="22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19F1052-977F-436B-BB92-FA6220965F77}"/>
              </a:ext>
            </a:extLst>
          </p:cNvPr>
          <p:cNvSpPr txBox="1">
            <a:spLocks/>
          </p:cNvSpPr>
          <p:nvPr/>
        </p:nvSpPr>
        <p:spPr>
          <a:xfrm>
            <a:off x="4143888" y="5225902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Dana </a:t>
            </a: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study</a:t>
            </a:r>
            <a:r>
              <a:rPr lang="hr-HR" sz="2200" i="1" dirty="0">
                <a:solidFill>
                  <a:srgbClr val="FF0000"/>
                </a:solidFill>
              </a:rPr>
              <a:t> hard.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BD88114-0200-41EA-8945-5964B4A1131D}"/>
              </a:ext>
            </a:extLst>
          </p:cNvPr>
          <p:cNvSpPr txBox="1">
            <a:spLocks/>
          </p:cNvSpPr>
          <p:nvPr/>
        </p:nvSpPr>
        <p:spPr>
          <a:xfrm>
            <a:off x="221454" y="5571574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Dana </a:t>
            </a:r>
            <a:r>
              <a:rPr lang="hr-HR" sz="2200" i="1" dirty="0" err="1">
                <a:solidFill>
                  <a:srgbClr val="FF0000"/>
                </a:solidFill>
              </a:rPr>
              <a:t>mustn’t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stay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out</a:t>
            </a:r>
            <a:r>
              <a:rPr lang="hr-HR" sz="2200" i="1" dirty="0">
                <a:solidFill>
                  <a:srgbClr val="FF0000"/>
                </a:solidFill>
              </a:rPr>
              <a:t> late.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B9EA3AE-4647-4ACF-BC6F-5B8D807D6A16}"/>
              </a:ext>
            </a:extLst>
          </p:cNvPr>
          <p:cNvSpPr txBox="1">
            <a:spLocks/>
          </p:cNvSpPr>
          <p:nvPr/>
        </p:nvSpPr>
        <p:spPr>
          <a:xfrm>
            <a:off x="3326375" y="5558176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Dana </a:t>
            </a: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to take care </a:t>
            </a: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1A3FC97-E285-4AFC-B3DF-2AE695CE3C8B}"/>
              </a:ext>
            </a:extLst>
          </p:cNvPr>
          <p:cNvSpPr txBox="1">
            <a:spLocks/>
          </p:cNvSpPr>
          <p:nvPr/>
        </p:nvSpPr>
        <p:spPr>
          <a:xfrm>
            <a:off x="199818" y="5923253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baby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sister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7F4FEA8-67E8-4D03-8372-DACBE776D9D3}"/>
              </a:ext>
            </a:extLst>
          </p:cNvPr>
          <p:cNvSpPr txBox="1">
            <a:spLocks/>
          </p:cNvSpPr>
          <p:nvPr/>
        </p:nvSpPr>
        <p:spPr>
          <a:xfrm>
            <a:off x="1495020" y="5925328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Dana </a:t>
            </a:r>
            <a:r>
              <a:rPr lang="hr-HR" sz="2200" i="1" dirty="0" err="1">
                <a:solidFill>
                  <a:srgbClr val="FF0000"/>
                </a:solidFill>
              </a:rPr>
              <a:t>doesn’t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write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dad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A685D9B-6F3F-4DFF-AFDF-2A00E5DFF36B}"/>
              </a:ext>
            </a:extLst>
          </p:cNvPr>
          <p:cNvSpPr txBox="1">
            <a:spLocks/>
          </p:cNvSpPr>
          <p:nvPr/>
        </p:nvSpPr>
        <p:spPr>
          <a:xfrm>
            <a:off x="176270" y="6281054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Dana </a:t>
            </a:r>
            <a:r>
              <a:rPr lang="hr-HR" sz="2200" i="1" dirty="0" err="1">
                <a:solidFill>
                  <a:srgbClr val="FF0000"/>
                </a:solidFill>
              </a:rPr>
              <a:t>doesn’t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worry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022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  <p:bldP spid="19" grpId="0" build="p"/>
      <p:bldP spid="20" grpId="0" build="p"/>
      <p:bldP spid="9" grpId="0" build="p"/>
      <p:bldP spid="11" grpId="0" build="p"/>
      <p:bldP spid="12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4EBB004-BAD1-455E-98B0-C7C3F293F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9" y="-1988"/>
            <a:ext cx="5135448" cy="6856517"/>
          </a:xfrm>
          <a:prstGeom prst="rect">
            <a:avLst/>
          </a:prstGeom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B8E2EE34-4533-4144-8D14-424D6465D570}"/>
              </a:ext>
            </a:extLst>
          </p:cNvPr>
          <p:cNvSpPr txBox="1">
            <a:spLocks/>
          </p:cNvSpPr>
          <p:nvPr/>
        </p:nvSpPr>
        <p:spPr>
          <a:xfrm>
            <a:off x="5268303" y="526220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27.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6104EBF-CDA4-4464-B12A-7878BDAA7A40}"/>
              </a:ext>
            </a:extLst>
          </p:cNvPr>
          <p:cNvSpPr txBox="1">
            <a:spLocks/>
          </p:cNvSpPr>
          <p:nvPr/>
        </p:nvSpPr>
        <p:spPr>
          <a:xfrm>
            <a:off x="5268303" y="1002004"/>
            <a:ext cx="6729066" cy="3614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sentences with have to, don't have to and mustn’t.</a:t>
            </a:r>
            <a:br>
              <a:rPr lang="hr-HR" sz="2000" b="1" dirty="0"/>
            </a:br>
            <a:r>
              <a:rPr lang="hr-HR" sz="2000" i="1" dirty="0"/>
              <a:t>Nadopuni rečenice koristeći </a:t>
            </a:r>
            <a:r>
              <a:rPr lang="en-US" sz="2000" b="1" dirty="0"/>
              <a:t>have to, don't have to </a:t>
            </a:r>
            <a:r>
              <a:rPr lang="hr-HR" sz="2000" i="1" dirty="0"/>
              <a:t>ili</a:t>
            </a:r>
            <a:r>
              <a:rPr lang="en-US" sz="2000" i="1" dirty="0"/>
              <a:t> </a:t>
            </a:r>
            <a:r>
              <a:rPr lang="en-US" sz="2000" b="1" dirty="0"/>
              <a:t>mustn’t.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D10B413-31F1-457A-B79D-558592331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1" y="2064731"/>
            <a:ext cx="11745883" cy="37912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C7FAF36-148A-4EA5-A5D7-A8C342AA1881}"/>
              </a:ext>
            </a:extLst>
          </p:cNvPr>
          <p:cNvSpPr txBox="1">
            <a:spLocks/>
          </p:cNvSpPr>
          <p:nvPr/>
        </p:nvSpPr>
        <p:spPr>
          <a:xfrm>
            <a:off x="9129470" y="2518213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44805E3-7C77-4464-99A4-559125ACC1B7}"/>
              </a:ext>
            </a:extLst>
          </p:cNvPr>
          <p:cNvSpPr txBox="1">
            <a:spLocks/>
          </p:cNvSpPr>
          <p:nvPr/>
        </p:nvSpPr>
        <p:spPr>
          <a:xfrm>
            <a:off x="5672091" y="3033372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don’t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3ED250C-6159-4DA2-885D-EB24EDD7EF40}"/>
              </a:ext>
            </a:extLst>
          </p:cNvPr>
          <p:cNvSpPr txBox="1">
            <a:spLocks/>
          </p:cNvSpPr>
          <p:nvPr/>
        </p:nvSpPr>
        <p:spPr>
          <a:xfrm>
            <a:off x="3718095" y="3895488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  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A5754A7-1286-49E9-BDEA-5F1BA96B98E4}"/>
              </a:ext>
            </a:extLst>
          </p:cNvPr>
          <p:cNvSpPr txBox="1">
            <a:spLocks/>
          </p:cNvSpPr>
          <p:nvPr/>
        </p:nvSpPr>
        <p:spPr>
          <a:xfrm>
            <a:off x="6823183" y="4410527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  </a:t>
            </a:r>
            <a:r>
              <a:rPr lang="hr-HR" sz="2000" i="1" dirty="0" err="1">
                <a:solidFill>
                  <a:srgbClr val="FF0000"/>
                </a:solidFill>
              </a:rPr>
              <a:t>mustn’t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A6F1986-8B5B-4E6F-8F43-5913E6DF3183}"/>
              </a:ext>
            </a:extLst>
          </p:cNvPr>
          <p:cNvSpPr txBox="1">
            <a:spLocks/>
          </p:cNvSpPr>
          <p:nvPr/>
        </p:nvSpPr>
        <p:spPr>
          <a:xfrm>
            <a:off x="7391895" y="4909793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 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09517E4-60E0-40E8-AA84-331CBC50E0CB}"/>
              </a:ext>
            </a:extLst>
          </p:cNvPr>
          <p:cNvSpPr txBox="1">
            <a:spLocks/>
          </p:cNvSpPr>
          <p:nvPr/>
        </p:nvSpPr>
        <p:spPr>
          <a:xfrm>
            <a:off x="6243319" y="5424221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don’t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</p:spTree>
    <p:extLst>
      <p:ext uri="{BB962C8B-B14F-4D97-AF65-F5344CB8AC3E}">
        <p14:creationId xmlns:p14="http://schemas.microsoft.com/office/powerpoint/2010/main" val="180898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94EBB004-BAD1-455E-98B0-C7C3F293F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" y="-1988"/>
            <a:ext cx="5135448" cy="685651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6104EBF-CDA4-4464-B12A-7878BDAA7A40}"/>
              </a:ext>
            </a:extLst>
          </p:cNvPr>
          <p:cNvSpPr txBox="1">
            <a:spLocks/>
          </p:cNvSpPr>
          <p:nvPr/>
        </p:nvSpPr>
        <p:spPr>
          <a:xfrm>
            <a:off x="5358419" y="195430"/>
            <a:ext cx="6610610" cy="3614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en-US" sz="2000" b="1" dirty="0"/>
              <a:t>have to, don't have to </a:t>
            </a:r>
            <a:r>
              <a:rPr lang="hr-HR" sz="2000" b="1" dirty="0" err="1"/>
              <a:t>or</a:t>
            </a:r>
            <a:r>
              <a:rPr lang="en-US" sz="2000" b="1" dirty="0"/>
              <a:t> mustn’t</a:t>
            </a:r>
            <a:r>
              <a:rPr lang="hr-HR" sz="2000" b="1" dirty="0"/>
              <a:t> do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U svoju bilježnicu zapiši nekoliko rečenica o sebi koristeći </a:t>
            </a:r>
            <a:r>
              <a:rPr lang="en-US" sz="2000" b="1" dirty="0"/>
              <a:t>have to, don't have to </a:t>
            </a:r>
            <a:r>
              <a:rPr lang="hr-HR" sz="2000" i="1" dirty="0"/>
              <a:t>ili</a:t>
            </a:r>
            <a:r>
              <a:rPr lang="en-US" sz="2000" i="1" dirty="0"/>
              <a:t> </a:t>
            </a:r>
            <a:r>
              <a:rPr lang="en-US" sz="2000" b="1" dirty="0"/>
              <a:t>mustn’t.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D10B413-31F1-457A-B79D-558592331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71" y="275541"/>
            <a:ext cx="4952486" cy="8776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Picture 2" descr="Vidi izvornu sliku">
            <a:hlinkClick r:id="rId4"/>
            <a:extLst>
              <a:ext uri="{FF2B5EF4-FFF2-40B4-BE49-F238E27FC236}">
                <a16:creationId xmlns:a16="http://schemas.microsoft.com/office/drawing/2014/main" id="{B03E5E90-52E3-4D56-AE43-3B7F9B1F6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724" y="176909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C1C3193-AE8D-41B5-861C-CC5E4CEB5534}"/>
              </a:ext>
            </a:extLst>
          </p:cNvPr>
          <p:cNvSpPr txBox="1">
            <a:spLocks/>
          </p:cNvSpPr>
          <p:nvPr/>
        </p:nvSpPr>
        <p:spPr>
          <a:xfrm>
            <a:off x="5001658" y="3674095"/>
            <a:ext cx="7083721" cy="2755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6"/>
              </a:rPr>
              <a:t>https://www.e-sfera.hr/dodatni-digitalni-sadrzaji/1ec74b93-0475-4c6f-9d58-e323047cac44/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History of space exploration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povijest svemirskih osvajanja i riješi zadatke ispod teksta. </a:t>
            </a:r>
          </a:p>
        </p:txBody>
      </p:sp>
    </p:spTree>
    <p:extLst>
      <p:ext uri="{BB962C8B-B14F-4D97-AF65-F5344CB8AC3E}">
        <p14:creationId xmlns:p14="http://schemas.microsoft.com/office/powerpoint/2010/main" val="406207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" y="12308"/>
            <a:ext cx="5130605" cy="686241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777277" y="761414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23.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121" y="2072360"/>
            <a:ext cx="9044744" cy="25889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4777277" y="1277320"/>
            <a:ext cx="4744433" cy="6148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Upari rečenice.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61FB3F8-6B27-428D-9C2E-CCFB84FE5627}"/>
              </a:ext>
            </a:extLst>
          </p:cNvPr>
          <p:cNvSpPr txBox="1">
            <a:spLocks/>
          </p:cNvSpPr>
          <p:nvPr/>
        </p:nvSpPr>
        <p:spPr>
          <a:xfrm>
            <a:off x="8799096" y="3668222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64F05BD-5DC6-4237-A8A3-FED56D5E9374}"/>
              </a:ext>
            </a:extLst>
          </p:cNvPr>
          <p:cNvSpPr txBox="1">
            <a:spLocks/>
          </p:cNvSpPr>
          <p:nvPr/>
        </p:nvSpPr>
        <p:spPr>
          <a:xfrm>
            <a:off x="8804395" y="4104631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6668BF3-5EA9-4E8B-ABE6-E1C7D0414602}"/>
              </a:ext>
            </a:extLst>
          </p:cNvPr>
          <p:cNvSpPr txBox="1">
            <a:spLocks/>
          </p:cNvSpPr>
          <p:nvPr/>
        </p:nvSpPr>
        <p:spPr>
          <a:xfrm>
            <a:off x="8804395" y="2764800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EC888806-EB5C-4693-8679-A265C269E152}"/>
              </a:ext>
            </a:extLst>
          </p:cNvPr>
          <p:cNvSpPr txBox="1">
            <a:spLocks/>
          </p:cNvSpPr>
          <p:nvPr/>
        </p:nvSpPr>
        <p:spPr>
          <a:xfrm>
            <a:off x="8804395" y="3212226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7704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412" y="401731"/>
            <a:ext cx="11847175" cy="64562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Would you like to travel</a:t>
            </a:r>
            <a:r>
              <a:rPr lang="hr-HR" sz="2000" b="1" dirty="0"/>
              <a:t> </a:t>
            </a:r>
            <a:r>
              <a:rPr lang="en-US" sz="2000" b="1" dirty="0"/>
              <a:t>to space?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Želiš li otputovati u svemir?</a:t>
            </a:r>
          </a:p>
          <a:p>
            <a:pPr marL="0" indent="0" algn="ctr">
              <a:buNone/>
            </a:pPr>
            <a:r>
              <a:rPr lang="en-US" sz="2000" b="1" dirty="0"/>
              <a:t>How can people travel to space?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ljudi mogu putovati u svemir?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How long does it last, what do you think? </a:t>
            </a:r>
            <a:br>
              <a:rPr lang="hr-HR" sz="2000" b="1" dirty="0"/>
            </a:br>
            <a:r>
              <a:rPr lang="hr-HR" sz="2000" i="1" dirty="0"/>
              <a:t>Što misliš koliko dugo traje putovanje?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can travel to space? </a:t>
            </a:r>
            <a:br>
              <a:rPr lang="hr-HR" sz="2000" b="1" dirty="0"/>
            </a:br>
            <a:r>
              <a:rPr lang="hr-HR" sz="2000" i="1" dirty="0"/>
              <a:t>Tko može putovati u svemir?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How and what do they eat</a:t>
            </a:r>
            <a:r>
              <a:rPr lang="hr-HR" sz="2000" b="1" dirty="0"/>
              <a:t> </a:t>
            </a:r>
            <a:r>
              <a:rPr lang="en-US" sz="2000" b="1" dirty="0"/>
              <a:t>there? </a:t>
            </a:r>
            <a:br>
              <a:rPr lang="hr-HR" sz="2000" b="1" dirty="0"/>
            </a:br>
            <a:r>
              <a:rPr lang="hr-HR" sz="2000" i="1" dirty="0"/>
              <a:t>Kako i što jedu u svemiru?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do they do the whole day? </a:t>
            </a:r>
            <a:br>
              <a:rPr lang="hr-HR" sz="2000" b="1" dirty="0"/>
            </a:br>
            <a:r>
              <a:rPr lang="hr-HR" sz="2000" i="1" dirty="0"/>
              <a:t>Što rade cijeli dan?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they have showers on regular basis? </a:t>
            </a:r>
            <a:br>
              <a:rPr lang="hr-HR" sz="2000" b="1" dirty="0"/>
            </a:br>
            <a:r>
              <a:rPr lang="hr-HR" sz="2000" i="1" dirty="0"/>
              <a:t>Tuširaju li se redovito?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Do they</a:t>
            </a:r>
            <a:r>
              <a:rPr lang="hr-HR" sz="2000" b="1" dirty="0"/>
              <a:t> </a:t>
            </a:r>
            <a:r>
              <a:rPr lang="en-US" sz="2000" b="1" dirty="0"/>
              <a:t>communicate with the Earth? </a:t>
            </a:r>
            <a:br>
              <a:rPr lang="hr-HR" sz="2000" b="1" dirty="0"/>
            </a:br>
            <a:r>
              <a:rPr lang="hr-HR" sz="2000" i="1" dirty="0"/>
              <a:t>Komuniciraju li sa Zemljom?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Why do people</a:t>
            </a:r>
            <a:r>
              <a:rPr lang="hr-HR" sz="2000" b="1" dirty="0"/>
              <a:t> </a:t>
            </a:r>
            <a:r>
              <a:rPr lang="en-US" sz="2000" b="1" dirty="0"/>
              <a:t>go to space?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Zašto ljudi idu u svemir?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1576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3" y="-15968"/>
            <a:ext cx="5135448" cy="688447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756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00" y="2142780"/>
            <a:ext cx="9941662" cy="43820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EA81F14-6E72-4AB2-AE4F-7E601183F4B3}"/>
              </a:ext>
            </a:extLst>
          </p:cNvPr>
          <p:cNvSpPr txBox="1">
            <a:spLocks/>
          </p:cNvSpPr>
          <p:nvPr/>
        </p:nvSpPr>
        <p:spPr>
          <a:xfrm>
            <a:off x="5273036" y="371581"/>
            <a:ext cx="663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a </a:t>
            </a:r>
            <a:r>
              <a:rPr lang="hr-HR" sz="2000" b="1" dirty="0" err="1"/>
              <a:t>space</a:t>
            </a:r>
            <a:r>
              <a:rPr lang="hr-HR" sz="2000" b="1" dirty="0"/>
              <a:t> </a:t>
            </a:r>
            <a:r>
              <a:rPr lang="hr-HR" sz="2000" b="1" dirty="0" err="1"/>
              <a:t>station</a:t>
            </a:r>
            <a:r>
              <a:rPr lang="hr-HR" sz="2000" b="1" dirty="0"/>
              <a:t>?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life</a:t>
            </a:r>
            <a:r>
              <a:rPr lang="hr-HR" sz="2000" b="1" dirty="0"/>
              <a:t> on a </a:t>
            </a:r>
            <a:r>
              <a:rPr lang="hr-HR" sz="2000" b="1" dirty="0" err="1"/>
              <a:t>space</a:t>
            </a:r>
            <a:r>
              <a:rPr lang="hr-HR" sz="2000" b="1" dirty="0"/>
              <a:t> </a:t>
            </a:r>
            <a:r>
              <a:rPr lang="hr-HR" sz="2000" b="1" dirty="0" err="1"/>
              <a:t>station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je to svemirska stanica? Kako život na njoj izgleda?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0C7DE21-06D3-4811-A575-8933DB2B3C78}"/>
              </a:ext>
            </a:extLst>
          </p:cNvPr>
          <p:cNvSpPr txBox="1">
            <a:spLocks/>
          </p:cNvSpPr>
          <p:nvPr/>
        </p:nvSpPr>
        <p:spPr>
          <a:xfrm>
            <a:off x="5273036" y="983016"/>
            <a:ext cx="6636198" cy="1159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Finish the sentences about astronauts who live on the International Space Station (ISS).</a:t>
            </a:r>
            <a:br>
              <a:rPr lang="hr-HR" sz="2000" b="1" dirty="0"/>
            </a:br>
            <a:r>
              <a:rPr lang="hr-HR" sz="2000" i="1" dirty="0"/>
              <a:t>Dovršite rečenice o astronautima na Međunarodnoj svemirskoj stanici. Znaš li značenje svih ovih izraza?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6003E2A-D637-4543-ADAC-B91D5795D1BC}"/>
              </a:ext>
            </a:extLst>
          </p:cNvPr>
          <p:cNvSpPr txBox="1">
            <a:spLocks/>
          </p:cNvSpPr>
          <p:nvPr/>
        </p:nvSpPr>
        <p:spPr>
          <a:xfrm>
            <a:off x="1577489" y="3380710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MORAJU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4A55955-243B-4ED1-8EC1-F29FF35D8D75}"/>
              </a:ext>
            </a:extLst>
          </p:cNvPr>
          <p:cNvSpPr txBox="1">
            <a:spLocks/>
          </p:cNvSpPr>
          <p:nvPr/>
        </p:nvSpPr>
        <p:spPr>
          <a:xfrm>
            <a:off x="6779314" y="3402745"/>
            <a:ext cx="15830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NE SMIJU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68FA785-4896-4C37-AE5F-8607536957B1}"/>
              </a:ext>
            </a:extLst>
          </p:cNvPr>
          <p:cNvSpPr txBox="1">
            <a:spLocks/>
          </p:cNvSpPr>
          <p:nvPr/>
        </p:nvSpPr>
        <p:spPr>
          <a:xfrm>
            <a:off x="2853415" y="3382203"/>
            <a:ext cx="18949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MORAJU BITI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1856C02-C2F7-44DE-AFB0-9609CD09301B}"/>
              </a:ext>
            </a:extLst>
          </p:cNvPr>
          <p:cNvSpPr txBox="1">
            <a:spLocks/>
          </p:cNvSpPr>
          <p:nvPr/>
        </p:nvSpPr>
        <p:spPr>
          <a:xfrm>
            <a:off x="4679143" y="3402745"/>
            <a:ext cx="16665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NE MORAJU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D0A8A18-DC5B-4DA7-8C80-B0021DBB27A7}"/>
              </a:ext>
            </a:extLst>
          </p:cNvPr>
          <p:cNvSpPr txBox="1">
            <a:spLocks/>
          </p:cNvSpPr>
          <p:nvPr/>
        </p:nvSpPr>
        <p:spPr>
          <a:xfrm>
            <a:off x="1798234" y="3982621"/>
            <a:ext cx="1606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tuširati se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399C1FE0-B8FC-4E0B-A192-E8E839FF50AB}"/>
              </a:ext>
            </a:extLst>
          </p:cNvPr>
          <p:cNvSpPr txBox="1">
            <a:spLocks/>
          </p:cNvSpPr>
          <p:nvPr/>
        </p:nvSpPr>
        <p:spPr>
          <a:xfrm>
            <a:off x="4814509" y="4136996"/>
            <a:ext cx="1606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vježbati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66CC83C-B236-4D58-8454-582910F8DE60}"/>
              </a:ext>
            </a:extLst>
          </p:cNvPr>
          <p:cNvSpPr txBox="1">
            <a:spLocks/>
          </p:cNvSpPr>
          <p:nvPr/>
        </p:nvSpPr>
        <p:spPr>
          <a:xfrm>
            <a:off x="2625431" y="4557161"/>
            <a:ext cx="1606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istrenirani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F58B1D13-F4B1-4929-9FD0-A16B75053FEF}"/>
              </a:ext>
            </a:extLst>
          </p:cNvPr>
          <p:cNvSpPr txBox="1">
            <a:spLocks/>
          </p:cNvSpPr>
          <p:nvPr/>
        </p:nvSpPr>
        <p:spPr>
          <a:xfrm>
            <a:off x="3961301" y="5068042"/>
            <a:ext cx="23495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kuhati vlastita jela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EC05860F-0722-4B18-B8C7-328998005B89}"/>
              </a:ext>
            </a:extLst>
          </p:cNvPr>
          <p:cNvSpPr txBox="1">
            <a:spLocks/>
          </p:cNvSpPr>
          <p:nvPr/>
        </p:nvSpPr>
        <p:spPr>
          <a:xfrm>
            <a:off x="1959512" y="5300575"/>
            <a:ext cx="275368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ići u šetnje svemirom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F29FD859-F60C-44E8-A9B0-93886398D237}"/>
              </a:ext>
            </a:extLst>
          </p:cNvPr>
          <p:cNvSpPr txBox="1">
            <a:spLocks/>
          </p:cNvSpPr>
          <p:nvPr/>
        </p:nvSpPr>
        <p:spPr>
          <a:xfrm>
            <a:off x="2658482" y="5938811"/>
            <a:ext cx="32586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nositi zaštitnu opremu</a:t>
            </a:r>
          </a:p>
        </p:txBody>
      </p:sp>
    </p:spTree>
    <p:extLst>
      <p:ext uri="{BB962C8B-B14F-4D97-AF65-F5344CB8AC3E}">
        <p14:creationId xmlns:p14="http://schemas.microsoft.com/office/powerpoint/2010/main" val="240083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2" y="-15968"/>
            <a:ext cx="5129850" cy="688447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80" y="188237"/>
            <a:ext cx="9897751" cy="65716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184409" y="98157"/>
            <a:ext cx="1846010" cy="6770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and listen to the text to check your ideas.</a:t>
            </a:r>
            <a:br>
              <a:rPr lang="hr-HR" sz="2000" b="1" dirty="0"/>
            </a:br>
            <a:r>
              <a:rPr lang="hr-HR" sz="2000" i="1" dirty="0"/>
              <a:t>Poslušaj zvučni zapis na sljedećoj poveznici i provjeri jesi li bio u pravu.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https://www.e-sfera.hr/dodatni-digitalni-sadrzaji/1ec74b93-0475-4c6f-9d58-e323047cac44/assets/audio/05__unit_02_lesson_3_-_space_home_-_interview_with_an_astroanut_1.mp3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06_06_Space_home">
            <a:hlinkClick r:id="" action="ppaction://media"/>
            <a:extLst>
              <a:ext uri="{FF2B5EF4-FFF2-40B4-BE49-F238E27FC236}">
                <a16:creationId xmlns:a16="http://schemas.microsoft.com/office/drawing/2014/main" id="{56725051-D5F5-4954-800C-D401DA27BC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68559" y="16589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96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996" y="1410159"/>
            <a:ext cx="11858006" cy="70838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notebook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two</a:t>
            </a:r>
            <a:r>
              <a:rPr lang="hr-HR" sz="2000" b="1" dirty="0"/>
              <a:t> </a:t>
            </a:r>
            <a:r>
              <a:rPr lang="hr-HR" sz="2000" b="1" dirty="0" err="1"/>
              <a:t>things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astronaut </a:t>
            </a:r>
            <a:r>
              <a:rPr lang="hr-HR" sz="2000" b="1" dirty="0" err="1"/>
              <a:t>has</a:t>
            </a:r>
            <a:r>
              <a:rPr lang="hr-HR" sz="2000" b="1" dirty="0"/>
              <a:t> to do, </a:t>
            </a:r>
            <a:r>
              <a:rPr lang="hr-HR" sz="2000" b="1" dirty="0" err="1"/>
              <a:t>doesn’t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to do, </a:t>
            </a:r>
            <a:r>
              <a:rPr lang="hr-HR" sz="2000" b="1" dirty="0" err="1"/>
              <a:t>mustn’t</a:t>
            </a:r>
            <a:r>
              <a:rPr lang="hr-HR" sz="2000" b="1" dirty="0"/>
              <a:t> do!</a:t>
            </a:r>
            <a:br>
              <a:rPr lang="hr-HR" sz="2000" b="1" dirty="0"/>
            </a:br>
            <a:r>
              <a:rPr lang="hr-HR" sz="2000" i="1" dirty="0"/>
              <a:t>Zapiši u svoju bilježnicu po dvije stvari koje astronaut u svemirskoj postaji mora / ne mora / ne smije raditi:</a:t>
            </a:r>
            <a:endParaRPr lang="hr-HR" sz="20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B6C6E23-E2A7-4F1E-91E8-61073D9EB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03" y="2005069"/>
            <a:ext cx="11278991" cy="24576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0FC3FA1-31CE-45D4-9AED-A958AE2781A2}"/>
              </a:ext>
            </a:extLst>
          </p:cNvPr>
          <p:cNvSpPr txBox="1">
            <a:spLocks/>
          </p:cNvSpPr>
          <p:nvPr/>
        </p:nvSpPr>
        <p:spPr>
          <a:xfrm>
            <a:off x="1002535" y="3409744"/>
            <a:ext cx="31618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take </a:t>
            </a:r>
            <a:r>
              <a:rPr lang="hr-HR" sz="2200" i="1" dirty="0" err="1">
                <a:solidFill>
                  <a:srgbClr val="FF0000"/>
                </a:solidFill>
              </a:rPr>
              <a:t>spacewalks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hr-HR" sz="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wear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protective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clothes</a:t>
            </a:r>
            <a:br>
              <a:rPr lang="hr-HR" sz="2200" i="1" dirty="0">
                <a:solidFill>
                  <a:srgbClr val="FF0000"/>
                </a:solidFill>
              </a:rPr>
            </a:b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EE886FF-2350-4301-8C4F-06EA436A22E6}"/>
              </a:ext>
            </a:extLst>
          </p:cNvPr>
          <p:cNvSpPr txBox="1">
            <a:spLocks/>
          </p:cNvSpPr>
          <p:nvPr/>
        </p:nvSpPr>
        <p:spPr>
          <a:xfrm>
            <a:off x="4164375" y="3421207"/>
            <a:ext cx="31618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cook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hr-HR" sz="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take a pet for a </a:t>
            </a:r>
            <a:r>
              <a:rPr lang="hr-HR" sz="2200" i="1" dirty="0" err="1">
                <a:solidFill>
                  <a:srgbClr val="FF0000"/>
                </a:solidFill>
              </a:rPr>
              <a:t>walk</a:t>
            </a:r>
            <a:br>
              <a:rPr lang="hr-HR" sz="2200" i="1" dirty="0">
                <a:solidFill>
                  <a:srgbClr val="FF0000"/>
                </a:solidFill>
              </a:rPr>
            </a:b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7EF839-8D81-47E8-B093-D5E0B564A9F5}"/>
              </a:ext>
            </a:extLst>
          </p:cNvPr>
          <p:cNvSpPr txBox="1">
            <a:spLocks/>
          </p:cNvSpPr>
          <p:nvPr/>
        </p:nvSpPr>
        <p:spPr>
          <a:xfrm>
            <a:off x="8492168" y="3421207"/>
            <a:ext cx="31618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showers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hr-HR" sz="8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wash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dirty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dishes</a:t>
            </a:r>
            <a:br>
              <a:rPr lang="hr-HR" sz="2200" i="1" dirty="0">
                <a:solidFill>
                  <a:srgbClr val="FF0000"/>
                </a:solidFill>
              </a:rPr>
            </a:b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30030FC-44EB-4079-8614-1DD3BABF975F}"/>
              </a:ext>
            </a:extLst>
          </p:cNvPr>
          <p:cNvSpPr txBox="1">
            <a:spLocks/>
          </p:cNvSpPr>
          <p:nvPr/>
        </p:nvSpPr>
        <p:spPr>
          <a:xfrm>
            <a:off x="166996" y="4735417"/>
            <a:ext cx="11858006" cy="708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Naučeno možeš uvježbati i nadopunjavanjem teksta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https://wordwall.net/play/636/814/948</a:t>
            </a:r>
            <a:endParaRPr lang="hr-HR" sz="2000" i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06766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412" y="132203"/>
            <a:ext cx="11847175" cy="70838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Why don’t astronauts wash the dishes?</a:t>
            </a:r>
            <a:br>
              <a:rPr lang="hr-HR" sz="2000" b="1" dirty="0"/>
            </a:br>
            <a:r>
              <a:rPr lang="hr-HR" sz="2000" i="1" dirty="0"/>
              <a:t>Zašto astronauti ne peru suđe?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What do they eat? </a:t>
            </a:r>
            <a:br>
              <a:rPr lang="hr-HR" sz="2000" i="1" dirty="0"/>
            </a:br>
            <a:r>
              <a:rPr lang="hr-HR" sz="2000" i="1" dirty="0"/>
              <a:t>Što oni jedu?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Do they like spacewalks?</a:t>
            </a:r>
            <a:r>
              <a:rPr lang="hr-HR" sz="2000" b="1" dirty="0"/>
              <a:t> </a:t>
            </a:r>
            <a:r>
              <a:rPr lang="en-US" sz="2000" b="1" dirty="0"/>
              <a:t>Why? </a:t>
            </a:r>
            <a:br>
              <a:rPr lang="hr-HR" sz="2000" b="1" dirty="0"/>
            </a:br>
            <a:r>
              <a:rPr lang="hr-HR" sz="2000" i="1" dirty="0"/>
              <a:t>Sviđaju li im se svemirske šetnje? Zašto?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do they do during spacewalks?</a:t>
            </a:r>
            <a:br>
              <a:rPr lang="hr-HR" sz="2000" b="1" dirty="0"/>
            </a:br>
            <a:r>
              <a:rPr lang="hr-HR" sz="2000" i="1" dirty="0"/>
              <a:t>Što rade tijekom tih šetnji?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How are their chores different than yours? </a:t>
            </a:r>
            <a:br>
              <a:rPr lang="hr-HR" sz="2000" b="1" dirty="0"/>
            </a:br>
            <a:r>
              <a:rPr lang="hr-HR" sz="2000" i="1" dirty="0"/>
              <a:t>Po čemu se njihove obveze razlikuju od tvojih?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they experience any gravity problems? </a:t>
            </a:r>
            <a:br>
              <a:rPr lang="hr-HR" sz="2000" b="1" dirty="0"/>
            </a:br>
            <a:r>
              <a:rPr lang="hr-HR" sz="2000" i="1" dirty="0"/>
              <a:t>Imaju li problema s gravitacijom?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How do</a:t>
            </a:r>
            <a:r>
              <a:rPr lang="hr-HR" sz="2000" b="1" dirty="0"/>
              <a:t> </a:t>
            </a:r>
            <a:r>
              <a:rPr lang="en-US" sz="2000" b="1" dirty="0"/>
              <a:t>they deal with those problems? </a:t>
            </a:r>
            <a:br>
              <a:rPr lang="hr-HR" sz="2000" b="1" dirty="0"/>
            </a:br>
            <a:r>
              <a:rPr lang="hr-HR" sz="2000" i="1" dirty="0"/>
              <a:t>Kako se nose s tim problemima?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do they</a:t>
            </a:r>
            <a:r>
              <a:rPr lang="hr-HR" sz="2000" b="1" dirty="0"/>
              <a:t> </a:t>
            </a:r>
            <a:r>
              <a:rPr lang="en-US" sz="2000" b="1" dirty="0"/>
              <a:t>do when they are homesick? </a:t>
            </a:r>
            <a:br>
              <a:rPr lang="hr-HR" sz="2000" b="1" dirty="0"/>
            </a:br>
            <a:r>
              <a:rPr lang="hr-HR" sz="2000" i="1" dirty="0"/>
              <a:t>Što rade kada se zažele vlastitog doma i obitelji?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How many people</a:t>
            </a:r>
            <a:r>
              <a:rPr lang="hr-HR" sz="2000" b="1" dirty="0"/>
              <a:t> </a:t>
            </a:r>
            <a:r>
              <a:rPr lang="en-US" sz="2000" b="1" dirty="0"/>
              <a:t>are there on the station? </a:t>
            </a:r>
            <a:br>
              <a:rPr lang="hr-HR" sz="2000" b="1" dirty="0"/>
            </a:br>
            <a:r>
              <a:rPr lang="hr-HR" sz="2000" i="1" dirty="0"/>
              <a:t>Koliko ljudi ima na svemirskoj postaji?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Who would you take</a:t>
            </a:r>
            <a:r>
              <a:rPr lang="hr-HR" sz="2000" b="1" dirty="0"/>
              <a:t> </a:t>
            </a:r>
            <a:r>
              <a:rPr lang="en-US" sz="2000" b="1" dirty="0"/>
              <a:t>with you if you were an astronaut and you could</a:t>
            </a:r>
            <a:r>
              <a:rPr lang="hr-HR" sz="2000" b="1" dirty="0"/>
              <a:t> </a:t>
            </a:r>
            <a:r>
              <a:rPr lang="en-US" sz="2000" b="1" dirty="0"/>
              <a:t>choose your crew?</a:t>
            </a:r>
            <a:br>
              <a:rPr lang="hr-HR" sz="2000" b="1" dirty="0"/>
            </a:br>
            <a:r>
              <a:rPr lang="hr-HR" sz="2000" i="1" dirty="0"/>
              <a:t>Koga bi ti poveo sa sobom da si astronaut i da možeš birati svoju posadu?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81324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12308"/>
            <a:ext cx="5135206" cy="686241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1281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22.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69" y="571552"/>
            <a:ext cx="8637225" cy="61488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8991206" y="440979"/>
            <a:ext cx="3024524" cy="6148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dialogue with the sentences below.</a:t>
            </a:r>
            <a:br>
              <a:rPr lang="hr-HR" sz="2000" b="1" dirty="0"/>
            </a:br>
            <a:r>
              <a:rPr lang="hr-HR" sz="2000" i="1" dirty="0"/>
              <a:t>Nadopuni dijaloge rečenicama iznad teksta.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40DE13-DDC2-43CD-8274-D3A2C717BD72}"/>
              </a:ext>
            </a:extLst>
          </p:cNvPr>
          <p:cNvSpPr txBox="1">
            <a:spLocks/>
          </p:cNvSpPr>
          <p:nvPr/>
        </p:nvSpPr>
        <p:spPr>
          <a:xfrm>
            <a:off x="2117314" y="3000351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study</a:t>
            </a:r>
            <a:r>
              <a:rPr lang="hr-HR" sz="2200" i="1" dirty="0">
                <a:solidFill>
                  <a:srgbClr val="FF0000"/>
                </a:solidFill>
              </a:rPr>
              <a:t> for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maths</a:t>
            </a:r>
            <a:r>
              <a:rPr lang="hr-HR" sz="2200" i="1" dirty="0">
                <a:solidFill>
                  <a:srgbClr val="FF0000"/>
                </a:solidFill>
              </a:rPr>
              <a:t> test.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19F1052-977F-436B-BB92-FA6220965F77}"/>
              </a:ext>
            </a:extLst>
          </p:cNvPr>
          <p:cNvSpPr txBox="1">
            <a:spLocks/>
          </p:cNvSpPr>
          <p:nvPr/>
        </p:nvSpPr>
        <p:spPr>
          <a:xfrm>
            <a:off x="2471297" y="3830103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don’t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to do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test </a:t>
            </a:r>
            <a:r>
              <a:rPr lang="hr-HR" sz="2200" i="1" dirty="0" err="1">
                <a:solidFill>
                  <a:srgbClr val="FF0000"/>
                </a:solidFill>
              </a:rPr>
              <a:t>tomorrow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BD88114-0200-41EA-8945-5964B4A1131D}"/>
              </a:ext>
            </a:extLst>
          </p:cNvPr>
          <p:cNvSpPr txBox="1">
            <a:spLocks/>
          </p:cNvSpPr>
          <p:nvPr/>
        </p:nvSpPr>
        <p:spPr>
          <a:xfrm>
            <a:off x="3963504" y="5974599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mustn’t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skip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classes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  <p:bldP spid="19" grpId="0" build="p"/>
      <p:bldP spid="2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12308"/>
            <a:ext cx="5135206" cy="686241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32" y="368362"/>
            <a:ext cx="10306424" cy="61225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111912" y="917815"/>
            <a:ext cx="9238678" cy="6148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ponuđenim izrazima.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40DE13-DDC2-43CD-8274-D3A2C717BD72}"/>
              </a:ext>
            </a:extLst>
          </p:cNvPr>
          <p:cNvSpPr txBox="1">
            <a:spLocks/>
          </p:cNvSpPr>
          <p:nvPr/>
        </p:nvSpPr>
        <p:spPr>
          <a:xfrm>
            <a:off x="3477817" y="3093421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don’t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DE3A643-97C7-472F-961F-98CCA2F1D488}"/>
              </a:ext>
            </a:extLst>
          </p:cNvPr>
          <p:cNvSpPr txBox="1">
            <a:spLocks/>
          </p:cNvSpPr>
          <p:nvPr/>
        </p:nvSpPr>
        <p:spPr>
          <a:xfrm>
            <a:off x="2566160" y="3768159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0D98946-9C5A-4F9D-8B21-ECCB9B289431}"/>
              </a:ext>
            </a:extLst>
          </p:cNvPr>
          <p:cNvSpPr txBox="1">
            <a:spLocks/>
          </p:cNvSpPr>
          <p:nvPr/>
        </p:nvSpPr>
        <p:spPr>
          <a:xfrm>
            <a:off x="2035592" y="4294349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doesn’t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A3F837B-8315-46F1-8A6D-A516CEA6527D}"/>
              </a:ext>
            </a:extLst>
          </p:cNvPr>
          <p:cNvSpPr txBox="1">
            <a:spLocks/>
          </p:cNvSpPr>
          <p:nvPr/>
        </p:nvSpPr>
        <p:spPr>
          <a:xfrm>
            <a:off x="2959272" y="4792161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ABF84CE-6D4B-46E6-96E7-ED0EB8DCB607}"/>
              </a:ext>
            </a:extLst>
          </p:cNvPr>
          <p:cNvSpPr txBox="1">
            <a:spLocks/>
          </p:cNvSpPr>
          <p:nvPr/>
        </p:nvSpPr>
        <p:spPr>
          <a:xfrm>
            <a:off x="1680976" y="5341616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     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59921CC-F3E2-4F0A-8EE9-A88C683D8BF6}"/>
              </a:ext>
            </a:extLst>
          </p:cNvPr>
          <p:cNvSpPr txBox="1">
            <a:spLocks/>
          </p:cNvSpPr>
          <p:nvPr/>
        </p:nvSpPr>
        <p:spPr>
          <a:xfrm>
            <a:off x="6219226" y="5209379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don’t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B7E8876-A955-43EA-AFBD-F12C7389B1D5}"/>
              </a:ext>
            </a:extLst>
          </p:cNvPr>
          <p:cNvSpPr txBox="1">
            <a:spLocks/>
          </p:cNvSpPr>
          <p:nvPr/>
        </p:nvSpPr>
        <p:spPr>
          <a:xfrm>
            <a:off x="1406067" y="5840391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      </a:t>
            </a: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E4781E9-4692-4D6B-AB7C-280C9F8C6D96}"/>
              </a:ext>
            </a:extLst>
          </p:cNvPr>
          <p:cNvSpPr txBox="1">
            <a:spLocks/>
          </p:cNvSpPr>
          <p:nvPr/>
        </p:nvSpPr>
        <p:spPr>
          <a:xfrm>
            <a:off x="6748922" y="5853555"/>
            <a:ext cx="651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      </a:t>
            </a:r>
            <a:r>
              <a:rPr lang="hr-HR" sz="2000" i="1">
                <a:solidFill>
                  <a:srgbClr val="FF0000"/>
                </a:solidFill>
              </a:rPr>
              <a:t>has </a:t>
            </a:r>
            <a:r>
              <a:rPr lang="hr-HR" sz="2000" i="1" dirty="0">
                <a:solidFill>
                  <a:srgbClr val="FF0000"/>
                </a:solidFill>
              </a:rPr>
              <a:t>to</a:t>
            </a:r>
          </a:p>
        </p:txBody>
      </p:sp>
    </p:spTree>
    <p:extLst>
      <p:ext uri="{BB962C8B-B14F-4D97-AF65-F5344CB8AC3E}">
        <p14:creationId xmlns:p14="http://schemas.microsoft.com/office/powerpoint/2010/main" val="30176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  <p:bldP spid="9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9151" y="132203"/>
            <a:ext cx="6850436" cy="25903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does staying on a space station look like? </a:t>
            </a:r>
            <a:r>
              <a:rPr lang="hr-HR" sz="2000" i="1" dirty="0"/>
              <a:t>Kako izgleda boravak na svemirskoj postaji?</a:t>
            </a:r>
          </a:p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does a household on a space station differ</a:t>
            </a:r>
            <a:r>
              <a:rPr lang="hr-HR" sz="2000" b="1" dirty="0"/>
              <a:t> </a:t>
            </a:r>
            <a:r>
              <a:rPr lang="en-US" sz="2000" b="1" dirty="0"/>
              <a:t>from our usual households? </a:t>
            </a:r>
            <a:r>
              <a:rPr lang="hr-HR" sz="2000" i="1" dirty="0"/>
              <a:t>Kako se kućanstvo na svemirskoj postaji razlikuje od običnog kućanstva?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like</a:t>
            </a:r>
            <a:r>
              <a:rPr lang="hr-HR" sz="2000" b="1" dirty="0"/>
              <a:t> </a:t>
            </a:r>
            <a:r>
              <a:rPr lang="en-US" sz="2000" b="1" dirty="0"/>
              <a:t>about spending time on a space station and</a:t>
            </a:r>
            <a:r>
              <a:rPr lang="hr-HR" sz="2000" b="1" dirty="0"/>
              <a:t> </a:t>
            </a:r>
            <a:r>
              <a:rPr lang="en-US" sz="2000" b="1" dirty="0"/>
              <a:t>what do you dislike about it?</a:t>
            </a:r>
            <a:r>
              <a:rPr lang="hr-HR" sz="2000" b="1" dirty="0"/>
              <a:t> </a:t>
            </a:r>
            <a:r>
              <a:rPr lang="hr-HR" sz="2000" i="1" dirty="0"/>
              <a:t>Što se tebi sviđa i ne sviđa vezano za boravak u svemiru?</a:t>
            </a:r>
            <a:endParaRPr lang="hr-HR" sz="2000" b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4EBB004-BAD1-455E-98B0-C7C3F293F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9" y="-1988"/>
            <a:ext cx="5135448" cy="6856517"/>
          </a:xfrm>
          <a:prstGeom prst="rect">
            <a:avLst/>
          </a:prstGeom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B8E2EE34-4533-4144-8D14-424D6465D570}"/>
              </a:ext>
            </a:extLst>
          </p:cNvPr>
          <p:cNvSpPr txBox="1">
            <a:spLocks/>
          </p:cNvSpPr>
          <p:nvPr/>
        </p:nvSpPr>
        <p:spPr>
          <a:xfrm>
            <a:off x="5147117" y="2790171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27.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6104EBF-CDA4-4464-B12A-7878BDAA7A40}"/>
              </a:ext>
            </a:extLst>
          </p:cNvPr>
          <p:cNvSpPr txBox="1">
            <a:spLocks/>
          </p:cNvSpPr>
          <p:nvPr/>
        </p:nvSpPr>
        <p:spPr>
          <a:xfrm>
            <a:off x="7371041" y="3741739"/>
            <a:ext cx="4412274" cy="3614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HAVE TO </a:t>
            </a:r>
            <a:r>
              <a:rPr lang="hr-HR" sz="2000" i="1" dirty="0"/>
              <a:t>ili </a:t>
            </a:r>
            <a:r>
              <a:rPr lang="hr-HR" sz="2000" b="1" dirty="0"/>
              <a:t>MUST </a:t>
            </a:r>
            <a:r>
              <a:rPr lang="hr-HR" sz="2000" i="1" dirty="0"/>
              <a:t>koristimo za izricanje dužnosti ili kada želimo reći da je nešto nužno napraviti.</a:t>
            </a:r>
          </a:p>
          <a:p>
            <a:pPr marL="0" indent="0">
              <a:buNone/>
            </a:pPr>
            <a:r>
              <a:rPr lang="hr-HR" sz="2000" b="1" dirty="0"/>
              <a:t>DON’T HAVE TO </a:t>
            </a:r>
            <a:r>
              <a:rPr lang="hr-HR" sz="2000" i="1" dirty="0"/>
              <a:t>koristimo kada želimo reći da nešto nije nužno napraviti (ne trebamo nešto napraviti).</a:t>
            </a:r>
          </a:p>
          <a:p>
            <a:pPr marL="0" indent="0">
              <a:buNone/>
            </a:pPr>
            <a:r>
              <a:rPr lang="hr-HR" sz="2000" b="1" dirty="0"/>
              <a:t>MUSTN’T </a:t>
            </a:r>
            <a:r>
              <a:rPr lang="hr-HR" sz="2000" i="1" dirty="0"/>
              <a:t>koristimo kada želimo reći da nešto NE SMIJEMO napraviti.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6D10B413-31F1-457A-B79D-558592331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35" y="3329848"/>
            <a:ext cx="7033040" cy="32357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984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578</Words>
  <Application>Microsoft Office PowerPoint</Application>
  <PresentationFormat>Široki zaslon</PresentationFormat>
  <Paragraphs>102</Paragraphs>
  <Slides>14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143</cp:revision>
  <dcterms:created xsi:type="dcterms:W3CDTF">2020-09-15T16:13:04Z</dcterms:created>
  <dcterms:modified xsi:type="dcterms:W3CDTF">2020-10-31T08:08:41Z</dcterms:modified>
</cp:coreProperties>
</file>